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59" r:id="rId4"/>
    <p:sldId id="261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1" r:id="rId14"/>
    <p:sldId id="272" r:id="rId15"/>
    <p:sldId id="270" r:id="rId16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FF53CCC-9649-4B09-93A8-E11166506A30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EA06F3-26D6-46B5-8735-BDB53C6AD9E3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3475E3-89EB-4539-8D13-409965BC4B4B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6F9181-0398-4564-B537-B2A44FF9AB4E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E96A2C-393D-42C8-9040-C8083733FF90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55957B-DD10-456E-A261-AE33672E5580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F6B051-C807-4F19-8AF5-63F5FE86C274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DF1440-9EB1-4D62-836C-B07025755C81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18A2EC-427C-4802-9FD2-D066101ADAA1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83F157-D5DF-4471-BB7B-EEA8DF75BC7E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2D652F-77DF-4534-8BAE-5C4EF9847D3B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8AF3DF-1F42-4988-A188-A1756CC8F749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99C9DFE-EE09-4537-844E-F70DCE6EC922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Image1 copy.jpg"/>
          <p:cNvPicPr>
            <a:picLocks noChangeAspect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-196948" y="2982349"/>
            <a:ext cx="5515871" cy="4072598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  <p:pic>
        <p:nvPicPr>
          <p:cNvPr id="106501" name="Picture 5" descr="mende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550" y="549275"/>
            <a:ext cx="2652713" cy="3892550"/>
          </a:xfrm>
          <a:prstGeom prst="rect">
            <a:avLst/>
          </a:prstGeom>
          <a:noFill/>
        </p:spPr>
      </p:pic>
      <p:sp>
        <p:nvSpPr>
          <p:cNvPr id="106503" name="Text Box 7"/>
          <p:cNvSpPr txBox="1">
            <a:spLocks noChangeArrowheads="1"/>
          </p:cNvSpPr>
          <p:nvPr/>
        </p:nvSpPr>
        <p:spPr bwMode="auto">
          <a:xfrm>
            <a:off x="4500563" y="549275"/>
            <a:ext cx="3887787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FR" sz="2800" b="1">
                <a:solidFill>
                  <a:srgbClr val="CC0000"/>
                </a:solidFill>
              </a:rPr>
              <a:t>Gregor Mendel</a:t>
            </a:r>
          </a:p>
          <a:p>
            <a:r>
              <a:rPr lang="fr-FR" sz="2800" b="1">
                <a:solidFill>
                  <a:srgbClr val="CC0000"/>
                </a:solidFill>
              </a:rPr>
              <a:t>1822 - 1884</a:t>
            </a:r>
          </a:p>
        </p:txBody>
      </p:sp>
      <p:sp>
        <p:nvSpPr>
          <p:cNvPr id="9" name="Rectangle 8"/>
          <p:cNvSpPr/>
          <p:nvPr/>
        </p:nvSpPr>
        <p:spPr>
          <a:xfrm>
            <a:off x="3707904" y="2132856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Moine </a:t>
            </a:r>
            <a:r>
              <a:rPr lang="fr-FR" dirty="0"/>
              <a:t>dans le monastère de Brno (en </a:t>
            </a:r>
            <a:r>
              <a:rPr lang="fr-FR" dirty="0" smtClean="0"/>
              <a:t>République Tchèque) et </a:t>
            </a:r>
            <a:r>
              <a:rPr lang="fr-FR" dirty="0"/>
              <a:t>botaniste germanophone autrichien. Il est reconnu comme le père fondateur de la génétique. Il est à l'origine de ce qui est aujourd'hui appelé les lois de Mendel, qui définissent la manière dont les gènes se transmettent de génération en génération.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Image1 copy.jpg"/>
          <p:cNvPicPr>
            <a:picLocks noChangeAspect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-196948" y="2982349"/>
            <a:ext cx="5515871" cy="4072598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  <p:sp>
        <p:nvSpPr>
          <p:cNvPr id="116739" name="Text Box 3"/>
          <p:cNvSpPr txBox="1">
            <a:spLocks noChangeArrowheads="1"/>
          </p:cNvSpPr>
          <p:nvPr/>
        </p:nvSpPr>
        <p:spPr bwMode="auto">
          <a:xfrm>
            <a:off x="395288" y="549275"/>
            <a:ext cx="83534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FR" sz="2800" b="1">
                <a:solidFill>
                  <a:srgbClr val="CC0000"/>
                </a:solidFill>
              </a:rPr>
              <a:t>Gregor Mendel 	</a:t>
            </a:r>
            <a:endParaRPr lang="fr-FR" sz="2000"/>
          </a:p>
        </p:txBody>
      </p:sp>
      <p:sp>
        <p:nvSpPr>
          <p:cNvPr id="116741" name="Text Box 5"/>
          <p:cNvSpPr txBox="1">
            <a:spLocks noChangeArrowheads="1"/>
          </p:cNvSpPr>
          <p:nvPr/>
        </p:nvSpPr>
        <p:spPr bwMode="auto">
          <a:xfrm>
            <a:off x="468313" y="1341438"/>
            <a:ext cx="8135937" cy="256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FR"/>
              <a:t>Mendel désigne par </a:t>
            </a:r>
            <a:r>
              <a:rPr lang="fr-FR" b="1" u="sng"/>
              <a:t>A</a:t>
            </a:r>
            <a:r>
              <a:rPr lang="fr-FR"/>
              <a:t> le "facteur" représentant le trait dominant (on utilise une majuscule) et par </a:t>
            </a:r>
            <a:r>
              <a:rPr lang="fr-FR" b="1" u="sng"/>
              <a:t>a</a:t>
            </a:r>
            <a:r>
              <a:rPr lang="fr-FR"/>
              <a:t> le "facteur" représentant le trait récessif (on utilise une minuscule). </a:t>
            </a:r>
          </a:p>
          <a:p>
            <a:r>
              <a:rPr lang="fr-FR"/>
              <a:t>Il émet l'hypothèse d'une </a:t>
            </a:r>
            <a:r>
              <a:rPr lang="fr-FR" b="1"/>
              <a:t>séparation des "facteurs" au moment de la formation des gamètes</a:t>
            </a:r>
            <a:r>
              <a:rPr lang="fr-FR"/>
              <a:t>, chacun ne contenant que l'un ou l'autre des "facteurs". </a:t>
            </a:r>
          </a:p>
          <a:p>
            <a:r>
              <a:rPr lang="fr-FR"/>
              <a:t>Il pense également que </a:t>
            </a:r>
            <a:r>
              <a:rPr lang="fr-FR" b="1"/>
              <a:t>les deux catégories de gamètes sont produites en égale quantité</a:t>
            </a:r>
            <a:r>
              <a:rPr lang="fr-FR"/>
              <a:t> par l'hybride et que </a:t>
            </a:r>
            <a:r>
              <a:rPr lang="fr-FR" b="1"/>
              <a:t>leur combinaison est aléatoire au moment de la fécondation</a:t>
            </a:r>
            <a:r>
              <a:rPr lang="fr-FR"/>
              <a:t>. </a:t>
            </a:r>
          </a:p>
        </p:txBody>
      </p:sp>
      <p:sp>
        <p:nvSpPr>
          <p:cNvPr id="116742" name="Rectangle 6"/>
          <p:cNvSpPr>
            <a:spLocks noChangeArrowheads="1"/>
          </p:cNvSpPr>
          <p:nvPr/>
        </p:nvSpPr>
        <p:spPr bwMode="auto">
          <a:xfrm>
            <a:off x="731838" y="15081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fr-FR"/>
          </a:p>
          <a:p>
            <a:pPr eaLnBrk="0" hangingPunct="0"/>
            <a:endParaRPr lang="fr-FR"/>
          </a:p>
        </p:txBody>
      </p:sp>
      <p:sp>
        <p:nvSpPr>
          <p:cNvPr id="116812" name="Rectangle 76"/>
          <p:cNvSpPr>
            <a:spLocks noChangeArrowheads="1"/>
          </p:cNvSpPr>
          <p:nvPr/>
        </p:nvSpPr>
        <p:spPr bwMode="auto">
          <a:xfrm>
            <a:off x="5180013" y="4343400"/>
            <a:ext cx="2476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fr-FR"/>
          </a:p>
          <a:p>
            <a:pPr eaLnBrk="0" hangingPunct="0"/>
            <a:endParaRPr lang="fr-FR"/>
          </a:p>
          <a:p>
            <a:pPr eaLnBrk="0" hangingPunct="0"/>
            <a:r>
              <a:rPr lang="fr-FR"/>
              <a:t> </a:t>
            </a:r>
          </a:p>
          <a:p>
            <a:pPr eaLnBrk="0" hangingPunct="0"/>
            <a:endParaRPr lang="fr-FR"/>
          </a:p>
        </p:txBody>
      </p:sp>
      <p:pic>
        <p:nvPicPr>
          <p:cNvPr id="116816" name="Picture 80" descr="Image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813" y="4005263"/>
            <a:ext cx="5981700" cy="1504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Image1 copy.jpg"/>
          <p:cNvPicPr>
            <a:picLocks noChangeAspect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-196948" y="2982349"/>
            <a:ext cx="5515871" cy="4072598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  <p:sp>
        <p:nvSpPr>
          <p:cNvPr id="117763" name="Text Box 3"/>
          <p:cNvSpPr txBox="1">
            <a:spLocks noChangeArrowheads="1"/>
          </p:cNvSpPr>
          <p:nvPr/>
        </p:nvSpPr>
        <p:spPr bwMode="auto">
          <a:xfrm>
            <a:off x="395288" y="549275"/>
            <a:ext cx="83534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FR" sz="2800" b="1">
                <a:solidFill>
                  <a:srgbClr val="CC0000"/>
                </a:solidFill>
              </a:rPr>
              <a:t>Gregor Mendel 	</a:t>
            </a:r>
            <a:endParaRPr lang="fr-FR" sz="2000"/>
          </a:p>
        </p:txBody>
      </p:sp>
      <p:sp>
        <p:nvSpPr>
          <p:cNvPr id="117765" name="Rectangle 5"/>
          <p:cNvSpPr>
            <a:spLocks noChangeArrowheads="1"/>
          </p:cNvSpPr>
          <p:nvPr/>
        </p:nvSpPr>
        <p:spPr bwMode="auto">
          <a:xfrm>
            <a:off x="731838" y="15081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fr-FR"/>
          </a:p>
          <a:p>
            <a:pPr eaLnBrk="0" hangingPunct="0"/>
            <a:endParaRPr lang="fr-FR"/>
          </a:p>
        </p:txBody>
      </p:sp>
      <p:sp>
        <p:nvSpPr>
          <p:cNvPr id="117766" name="Rectangle 6"/>
          <p:cNvSpPr>
            <a:spLocks noChangeArrowheads="1"/>
          </p:cNvSpPr>
          <p:nvPr/>
        </p:nvSpPr>
        <p:spPr bwMode="auto">
          <a:xfrm>
            <a:off x="5180013" y="4343400"/>
            <a:ext cx="2476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fr-FR"/>
          </a:p>
          <a:p>
            <a:pPr eaLnBrk="0" hangingPunct="0"/>
            <a:endParaRPr lang="fr-FR"/>
          </a:p>
          <a:p>
            <a:pPr eaLnBrk="0" hangingPunct="0"/>
            <a:r>
              <a:rPr lang="fr-FR"/>
              <a:t> </a:t>
            </a:r>
          </a:p>
          <a:p>
            <a:pPr eaLnBrk="0" hangingPunct="0"/>
            <a:endParaRPr lang="fr-FR"/>
          </a:p>
        </p:txBody>
      </p:sp>
      <p:sp>
        <p:nvSpPr>
          <p:cNvPr id="117769" name="Text Box 9"/>
          <p:cNvSpPr txBox="1">
            <a:spLocks noChangeArrowheads="1"/>
          </p:cNvSpPr>
          <p:nvPr/>
        </p:nvSpPr>
        <p:spPr bwMode="auto">
          <a:xfrm>
            <a:off x="4716463" y="1844675"/>
            <a:ext cx="381635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 b="1"/>
              <a:t>Première loi de Mendel</a:t>
            </a:r>
            <a:r>
              <a:rPr lang="fr-FR" sz="2400"/>
              <a:t>: </a:t>
            </a:r>
          </a:p>
          <a:p>
            <a:pPr>
              <a:spcBef>
                <a:spcPct val="50000"/>
              </a:spcBef>
            </a:pPr>
            <a:endParaRPr lang="fr-FR" sz="2400"/>
          </a:p>
          <a:p>
            <a:pPr>
              <a:spcBef>
                <a:spcPct val="50000"/>
              </a:spcBef>
            </a:pPr>
            <a:r>
              <a:rPr lang="fr-FR" sz="2400" b="1" i="1"/>
              <a:t>« il y a ségrégation indépendante des versions alternatives d'un caractère lors de la formation des gamètes</a:t>
            </a:r>
            <a:r>
              <a:rPr lang="fr-FR" sz="2400" i="1"/>
              <a:t>. 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Image1 copy.jpg"/>
          <p:cNvPicPr>
            <a:picLocks noChangeAspect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-196948" y="2982349"/>
            <a:ext cx="5515871" cy="4072598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  <p:sp>
        <p:nvSpPr>
          <p:cNvPr id="118787" name="Text Box 3"/>
          <p:cNvSpPr txBox="1">
            <a:spLocks noChangeArrowheads="1"/>
          </p:cNvSpPr>
          <p:nvPr/>
        </p:nvSpPr>
        <p:spPr bwMode="auto">
          <a:xfrm>
            <a:off x="395288" y="549275"/>
            <a:ext cx="83534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FR" sz="2800" b="1">
                <a:solidFill>
                  <a:srgbClr val="CC0000"/>
                </a:solidFill>
              </a:rPr>
              <a:t>Gregor Mendel 	</a:t>
            </a:r>
            <a:endParaRPr lang="fr-FR" sz="2000"/>
          </a:p>
        </p:txBody>
      </p:sp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731838" y="15081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fr-FR"/>
          </a:p>
          <a:p>
            <a:pPr eaLnBrk="0" hangingPunct="0"/>
            <a:endParaRPr lang="fr-FR"/>
          </a:p>
        </p:txBody>
      </p:sp>
      <p:sp>
        <p:nvSpPr>
          <p:cNvPr id="118789" name="Rectangle 5"/>
          <p:cNvSpPr>
            <a:spLocks noChangeArrowheads="1"/>
          </p:cNvSpPr>
          <p:nvPr/>
        </p:nvSpPr>
        <p:spPr bwMode="auto">
          <a:xfrm>
            <a:off x="5180013" y="4343400"/>
            <a:ext cx="2476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fr-FR"/>
          </a:p>
          <a:p>
            <a:pPr eaLnBrk="0" hangingPunct="0"/>
            <a:endParaRPr lang="fr-FR"/>
          </a:p>
          <a:p>
            <a:pPr eaLnBrk="0" hangingPunct="0"/>
            <a:r>
              <a:rPr lang="fr-FR"/>
              <a:t> </a:t>
            </a:r>
          </a:p>
          <a:p>
            <a:pPr eaLnBrk="0" hangingPunct="0"/>
            <a:endParaRPr lang="fr-FR"/>
          </a:p>
        </p:txBody>
      </p:sp>
      <p:sp>
        <p:nvSpPr>
          <p:cNvPr id="118791" name="Text Box 7"/>
          <p:cNvSpPr txBox="1">
            <a:spLocks noChangeArrowheads="1"/>
          </p:cNvSpPr>
          <p:nvPr/>
        </p:nvSpPr>
        <p:spPr bwMode="auto">
          <a:xfrm>
            <a:off x="539750" y="1700213"/>
            <a:ext cx="3600450" cy="366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/>
            <a:r>
              <a:rPr lang="fr-FR"/>
              <a:t>Mendel sélectionne deux variétés de pois différant par deux caractères: </a:t>
            </a:r>
          </a:p>
          <a:p>
            <a:pPr lvl="1"/>
            <a:endParaRPr lang="fr-FR"/>
          </a:p>
          <a:p>
            <a:pPr lvl="1">
              <a:buFontTx/>
              <a:buChar char="-"/>
            </a:pPr>
            <a:r>
              <a:rPr lang="fr-FR"/>
              <a:t>caractère "couleur des graines": jaune désigné par </a:t>
            </a:r>
            <a:r>
              <a:rPr lang="fr-FR" b="1" u="sng"/>
              <a:t>J</a:t>
            </a:r>
            <a:r>
              <a:rPr lang="fr-FR"/>
              <a:t> ou verte désigné par </a:t>
            </a:r>
            <a:r>
              <a:rPr lang="fr-FR" b="1" u="sng"/>
              <a:t>v</a:t>
            </a:r>
            <a:r>
              <a:rPr lang="fr-FR"/>
              <a:t> (nous avons vu que J est dominant, r récessif), </a:t>
            </a:r>
          </a:p>
          <a:p>
            <a:pPr lvl="1">
              <a:buFontTx/>
              <a:buChar char="-"/>
            </a:pPr>
            <a:endParaRPr lang="fr-FR"/>
          </a:p>
          <a:p>
            <a:pPr lvl="1"/>
            <a:r>
              <a:rPr lang="fr-FR"/>
              <a:t>- caractère "forme des graines": lisse désigné par </a:t>
            </a:r>
            <a:r>
              <a:rPr lang="fr-FR" b="1" u="sng"/>
              <a:t>L</a:t>
            </a:r>
            <a:r>
              <a:rPr lang="fr-FR"/>
              <a:t> ou ridé désigné par </a:t>
            </a:r>
            <a:r>
              <a:rPr lang="fr-FR" b="1" u="sng"/>
              <a:t>r</a:t>
            </a:r>
            <a:r>
              <a:rPr lang="fr-FR"/>
              <a:t> (nous avons vu que L est dominant, r récessif). </a:t>
            </a:r>
          </a:p>
        </p:txBody>
      </p:sp>
      <p:pic>
        <p:nvPicPr>
          <p:cNvPr id="118793" name="Picture 9" descr="Dihybrtr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4663" y="1196975"/>
            <a:ext cx="4465637" cy="5184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87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8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9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5" name="Text Box 3"/>
          <p:cNvSpPr txBox="1">
            <a:spLocks noChangeArrowheads="1"/>
          </p:cNvSpPr>
          <p:nvPr/>
        </p:nvSpPr>
        <p:spPr bwMode="auto">
          <a:xfrm>
            <a:off x="395288" y="549275"/>
            <a:ext cx="83534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FR" sz="2800" b="1">
                <a:solidFill>
                  <a:srgbClr val="CC0000"/>
                </a:solidFill>
              </a:rPr>
              <a:t>Gregor Mendel 	</a:t>
            </a:r>
            <a:endParaRPr lang="fr-FR" sz="2000"/>
          </a:p>
        </p:txBody>
      </p:sp>
      <p:sp>
        <p:nvSpPr>
          <p:cNvPr id="120836" name="Rectangle 4"/>
          <p:cNvSpPr>
            <a:spLocks noChangeArrowheads="1"/>
          </p:cNvSpPr>
          <p:nvPr/>
        </p:nvSpPr>
        <p:spPr bwMode="auto">
          <a:xfrm>
            <a:off x="731838" y="15081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fr-FR"/>
          </a:p>
          <a:p>
            <a:pPr eaLnBrk="0" hangingPunct="0"/>
            <a:endParaRPr lang="fr-FR"/>
          </a:p>
        </p:txBody>
      </p:sp>
      <p:sp>
        <p:nvSpPr>
          <p:cNvPr id="120837" name="Rectangle 5"/>
          <p:cNvSpPr>
            <a:spLocks noChangeArrowheads="1"/>
          </p:cNvSpPr>
          <p:nvPr/>
        </p:nvSpPr>
        <p:spPr bwMode="auto">
          <a:xfrm>
            <a:off x="5180013" y="4343400"/>
            <a:ext cx="2476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fr-FR"/>
          </a:p>
          <a:p>
            <a:pPr eaLnBrk="0" hangingPunct="0"/>
            <a:endParaRPr lang="fr-FR"/>
          </a:p>
          <a:p>
            <a:pPr eaLnBrk="0" hangingPunct="0"/>
            <a:r>
              <a:rPr lang="fr-FR"/>
              <a:t> </a:t>
            </a:r>
          </a:p>
          <a:p>
            <a:pPr eaLnBrk="0" hangingPunct="0"/>
            <a:endParaRPr lang="fr-FR"/>
          </a:p>
        </p:txBody>
      </p:sp>
      <p:pic>
        <p:nvPicPr>
          <p:cNvPr id="120840" name="Picture 8" descr="mende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1628775"/>
            <a:ext cx="2652713" cy="3892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20842" name="Rectangle 10"/>
          <p:cNvSpPr>
            <a:spLocks noChangeArrowheads="1"/>
          </p:cNvSpPr>
          <p:nvPr/>
        </p:nvSpPr>
        <p:spPr bwMode="auto">
          <a:xfrm>
            <a:off x="3563888" y="1268760"/>
            <a:ext cx="4897438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fr-FR" dirty="0"/>
              <a:t>Tout le fond de la génétique était contenu</a:t>
            </a:r>
          </a:p>
          <a:p>
            <a:pPr marL="342900" indent="-342900">
              <a:spcBef>
                <a:spcPct val="20000"/>
              </a:spcBef>
            </a:pPr>
            <a:r>
              <a:rPr lang="fr-FR" dirty="0"/>
              <a:t>dans le mémoire de 1865. On ne connaît</a:t>
            </a:r>
          </a:p>
          <a:p>
            <a:pPr marL="342900" indent="-342900">
              <a:spcBef>
                <a:spcPct val="20000"/>
              </a:spcBef>
            </a:pPr>
            <a:r>
              <a:rPr lang="fr-FR" dirty="0"/>
              <a:t>pas d ’autres exemples d ’une  science qui</a:t>
            </a:r>
          </a:p>
          <a:p>
            <a:pPr marL="342900" indent="-342900">
              <a:spcBef>
                <a:spcPct val="20000"/>
              </a:spcBef>
            </a:pPr>
            <a:r>
              <a:rPr lang="fr-FR" dirty="0"/>
              <a:t>soit ainsi sortie toute formée du cerveau</a:t>
            </a:r>
          </a:p>
          <a:p>
            <a:pPr marL="342900" indent="-342900">
              <a:spcBef>
                <a:spcPct val="20000"/>
              </a:spcBef>
            </a:pPr>
            <a:r>
              <a:rPr lang="fr-FR" dirty="0"/>
              <a:t>d ’un  homme, si ce n ’est la science des</a:t>
            </a:r>
          </a:p>
          <a:p>
            <a:pPr marL="342900" indent="-342900">
              <a:spcBef>
                <a:spcPct val="20000"/>
              </a:spcBef>
            </a:pPr>
            <a:r>
              <a:rPr lang="fr-FR" dirty="0"/>
              <a:t>ferments et des  microbes, qui se trouvait</a:t>
            </a:r>
          </a:p>
          <a:p>
            <a:pPr marL="342900" indent="-342900">
              <a:spcBef>
                <a:spcPct val="20000"/>
              </a:spcBef>
            </a:pPr>
            <a:r>
              <a:rPr lang="fr-FR" dirty="0"/>
              <a:t>tout entière préfigurée dans le premier</a:t>
            </a:r>
          </a:p>
          <a:p>
            <a:pPr marL="342900" indent="-342900">
              <a:spcBef>
                <a:spcPct val="20000"/>
              </a:spcBef>
            </a:pPr>
            <a:r>
              <a:rPr lang="fr-FR" dirty="0"/>
              <a:t>travail de Pasteur sur le ferment lactique.</a:t>
            </a:r>
          </a:p>
          <a:p>
            <a:pPr marL="342900" indent="-342900">
              <a:spcBef>
                <a:spcPct val="20000"/>
              </a:spcBef>
            </a:pPr>
            <a:r>
              <a:rPr lang="fr-FR" dirty="0"/>
              <a:t>Par l ’assurance tranquille de la pensée, un</a:t>
            </a:r>
          </a:p>
          <a:p>
            <a:pPr marL="342900" indent="-342900">
              <a:spcBef>
                <a:spcPct val="20000"/>
              </a:spcBef>
            </a:pPr>
            <a:r>
              <a:rPr lang="fr-FR" dirty="0"/>
              <a:t>homme tout seul a précédé la science. Un</a:t>
            </a:r>
          </a:p>
          <a:p>
            <a:pPr marL="342900" indent="-342900">
              <a:spcBef>
                <a:spcPct val="20000"/>
              </a:spcBef>
            </a:pPr>
            <a:r>
              <a:rPr lang="fr-FR" dirty="0"/>
              <a:t>homme qui était à peine un savant a su</a:t>
            </a:r>
          </a:p>
          <a:p>
            <a:pPr marL="342900" indent="-342900">
              <a:spcBef>
                <a:spcPct val="20000"/>
              </a:spcBef>
            </a:pPr>
            <a:r>
              <a:rPr lang="fr-FR" dirty="0"/>
              <a:t>apercevoir ce qui n ’apparaîtrait aux savants</a:t>
            </a:r>
          </a:p>
          <a:p>
            <a:pPr marL="342900" indent="-342900">
              <a:spcBef>
                <a:spcPct val="20000"/>
              </a:spcBef>
            </a:pPr>
            <a:r>
              <a:rPr lang="fr-FR" dirty="0"/>
              <a:t>que 35 ans plus tard.</a:t>
            </a:r>
          </a:p>
          <a:p>
            <a:pPr marL="342900" indent="-342900">
              <a:spcBef>
                <a:spcPct val="20000"/>
              </a:spcBef>
            </a:pPr>
            <a:r>
              <a:rPr lang="fr-FR" dirty="0"/>
              <a:t>			Jean ROSTAND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1208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Machine à écrir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4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Image1 copy.jpg"/>
          <p:cNvPicPr>
            <a:picLocks noChangeAspect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-196948" y="2982349"/>
            <a:ext cx="5515871" cy="4072598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  <p:sp>
        <p:nvSpPr>
          <p:cNvPr id="107525" name="Text Box 5"/>
          <p:cNvSpPr txBox="1">
            <a:spLocks noChangeArrowheads="1"/>
          </p:cNvSpPr>
          <p:nvPr/>
        </p:nvSpPr>
        <p:spPr bwMode="auto">
          <a:xfrm>
            <a:off x="395288" y="549275"/>
            <a:ext cx="7993062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FR" sz="2800" b="1">
                <a:solidFill>
                  <a:srgbClr val="CC0000"/>
                </a:solidFill>
              </a:rPr>
              <a:t>Gregor Mendel 				       </a:t>
            </a:r>
            <a:r>
              <a:rPr lang="fr-FR" sz="2000"/>
              <a:t>Que savait il ?</a:t>
            </a:r>
          </a:p>
          <a:p>
            <a:pPr algn="r"/>
            <a:r>
              <a:rPr lang="fr-FR" sz="2000"/>
              <a:t>Contexte historique de l’époque   </a:t>
            </a:r>
          </a:p>
        </p:txBody>
      </p:sp>
      <p:sp>
        <p:nvSpPr>
          <p:cNvPr id="107526" name="Text Box 6"/>
          <p:cNvSpPr txBox="1">
            <a:spLocks noChangeArrowheads="1"/>
          </p:cNvSpPr>
          <p:nvPr/>
        </p:nvSpPr>
        <p:spPr bwMode="auto">
          <a:xfrm>
            <a:off x="2916238" y="2347913"/>
            <a:ext cx="55435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Depuis 1855 la participation d’une cellule mâle et d’une cellule femelle à la fécondation chez une algue était connue.</a:t>
            </a:r>
          </a:p>
        </p:txBody>
      </p:sp>
      <p:sp>
        <p:nvSpPr>
          <p:cNvPr id="107527" name="Text Box 7"/>
          <p:cNvSpPr txBox="1">
            <a:spLocks noChangeArrowheads="1"/>
          </p:cNvSpPr>
          <p:nvPr/>
        </p:nvSpPr>
        <p:spPr bwMode="auto">
          <a:xfrm>
            <a:off x="2916238" y="3429000"/>
            <a:ext cx="554355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On pense que les cellules reproductrices sont formées de minuscules granules issues de toutes les parties du corps et qu’elles contiennent les structures préformées des différentes parties du corps.</a:t>
            </a:r>
          </a:p>
        </p:txBody>
      </p:sp>
      <p:sp>
        <p:nvSpPr>
          <p:cNvPr id="107528" name="Text Box 8"/>
          <p:cNvSpPr txBox="1">
            <a:spLocks noChangeArrowheads="1"/>
          </p:cNvSpPr>
          <p:nvPr/>
        </p:nvSpPr>
        <p:spPr bwMode="auto">
          <a:xfrm>
            <a:off x="2916238" y="5084763"/>
            <a:ext cx="5543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 b="1"/>
              <a:t>Hérédité par mélange.</a:t>
            </a:r>
          </a:p>
        </p:txBody>
      </p:sp>
      <p:pic>
        <p:nvPicPr>
          <p:cNvPr id="107530" name="Picture 10" descr="Imag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2492375"/>
            <a:ext cx="15240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7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7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Image1 copy.jpg"/>
          <p:cNvPicPr>
            <a:picLocks noChangeAspect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-196948" y="2982349"/>
            <a:ext cx="5515871" cy="4072598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  <p:sp>
        <p:nvSpPr>
          <p:cNvPr id="108547" name="Text Box 3"/>
          <p:cNvSpPr txBox="1">
            <a:spLocks noChangeArrowheads="1"/>
          </p:cNvSpPr>
          <p:nvPr/>
        </p:nvSpPr>
        <p:spPr bwMode="auto">
          <a:xfrm>
            <a:off x="395288" y="549275"/>
            <a:ext cx="4032250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FR" sz="2800" b="1">
                <a:solidFill>
                  <a:srgbClr val="CC0000"/>
                </a:solidFill>
              </a:rPr>
              <a:t>Gregor Mendel 				</a:t>
            </a:r>
            <a:endParaRPr lang="fr-FR" sz="2000"/>
          </a:p>
          <a:p>
            <a:pPr algn="r"/>
            <a:endParaRPr lang="fr-FR" sz="2000"/>
          </a:p>
        </p:txBody>
      </p:sp>
      <p:pic>
        <p:nvPicPr>
          <p:cNvPr id="108552" name="Picture 8" descr="FecCrPo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825" y="981075"/>
            <a:ext cx="3167063" cy="4986338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323528" y="270892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/>
              <a:t>Gregor Mendel a centré son travail sur un seul organisme (le Pois: </a:t>
            </a:r>
            <a:r>
              <a:rPr lang="fr-FR" i="1" dirty="0" err="1"/>
              <a:t>Pisum</a:t>
            </a:r>
            <a:r>
              <a:rPr lang="fr-FR" i="1" dirty="0"/>
              <a:t> </a:t>
            </a:r>
            <a:r>
              <a:rPr lang="fr-FR" i="1" dirty="0" err="1"/>
              <a:t>sativum</a:t>
            </a:r>
            <a:r>
              <a:rPr lang="fr-FR" dirty="0"/>
              <a:t>). Il a étudié la transmission de peu de caractères </a:t>
            </a:r>
            <a:r>
              <a:rPr lang="fr-FR" dirty="0" smtClean="0"/>
              <a:t>mais </a:t>
            </a:r>
            <a:r>
              <a:rPr lang="fr-FR" dirty="0"/>
              <a:t>sur au moins 4 générations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Image1 copy.jpg"/>
          <p:cNvPicPr>
            <a:picLocks noChangeAspect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-196948" y="2982349"/>
            <a:ext cx="5515871" cy="4072598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  <p:sp>
        <p:nvSpPr>
          <p:cNvPr id="110595" name="Text Box 3"/>
          <p:cNvSpPr txBox="1">
            <a:spLocks noChangeArrowheads="1"/>
          </p:cNvSpPr>
          <p:nvPr/>
        </p:nvSpPr>
        <p:spPr bwMode="auto">
          <a:xfrm>
            <a:off x="395288" y="549275"/>
            <a:ext cx="4032250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FR" sz="2800" b="1">
                <a:solidFill>
                  <a:srgbClr val="CC0000"/>
                </a:solidFill>
              </a:rPr>
              <a:t>Gregor Mendel 				</a:t>
            </a:r>
            <a:endParaRPr lang="fr-FR" sz="2000"/>
          </a:p>
          <a:p>
            <a:pPr algn="r"/>
            <a:endParaRPr lang="fr-FR" sz="2000"/>
          </a:p>
        </p:txBody>
      </p:sp>
      <p:sp>
        <p:nvSpPr>
          <p:cNvPr id="110598" name="Text Box 6"/>
          <p:cNvSpPr txBox="1">
            <a:spLocks noChangeArrowheads="1"/>
          </p:cNvSpPr>
          <p:nvPr/>
        </p:nvSpPr>
        <p:spPr bwMode="auto">
          <a:xfrm>
            <a:off x="395288" y="549275"/>
            <a:ext cx="83534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FR" sz="2800" b="1">
                <a:solidFill>
                  <a:srgbClr val="CC0000"/>
                </a:solidFill>
              </a:rPr>
              <a:t>Gregor Mendel 		   </a:t>
            </a:r>
            <a:r>
              <a:rPr lang="fr-FR" sz="2000"/>
              <a:t>Une méthode</a:t>
            </a:r>
            <a:r>
              <a:rPr lang="fr-FR" sz="2800" b="1">
                <a:solidFill>
                  <a:srgbClr val="CC0000"/>
                </a:solidFill>
              </a:rPr>
              <a:t> </a:t>
            </a:r>
            <a:r>
              <a:rPr lang="fr-FR" sz="2000"/>
              <a:t>scientifique rigoureuse</a:t>
            </a:r>
          </a:p>
        </p:txBody>
      </p:sp>
      <p:sp>
        <p:nvSpPr>
          <p:cNvPr id="110599" name="Text Box 7"/>
          <p:cNvSpPr txBox="1">
            <a:spLocks noChangeArrowheads="1"/>
          </p:cNvSpPr>
          <p:nvPr/>
        </p:nvSpPr>
        <p:spPr bwMode="auto">
          <a:xfrm>
            <a:off x="1042988" y="1844675"/>
            <a:ext cx="3097212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i="1"/>
              <a:t>« Il faut que pendant la floraison leurs hybrides soient naturellement , ou puissent être, mis à l’abri de toute intervention d’un pollen etranger »</a:t>
            </a:r>
          </a:p>
        </p:txBody>
      </p:sp>
      <p:sp>
        <p:nvSpPr>
          <p:cNvPr id="110601" name="Text Box 9"/>
          <p:cNvSpPr txBox="1">
            <a:spLocks noChangeArrowheads="1"/>
          </p:cNvSpPr>
          <p:nvPr/>
        </p:nvSpPr>
        <p:spPr bwMode="auto">
          <a:xfrm>
            <a:off x="4356100" y="4437063"/>
            <a:ext cx="43910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 dirty="0"/>
              <a:t>Fleur de pois</a:t>
            </a:r>
            <a:r>
              <a:rPr lang="fr-FR" b="1" dirty="0" smtClean="0"/>
              <a:t>.</a:t>
            </a:r>
            <a:endParaRPr lang="fr-FR" b="1" dirty="0"/>
          </a:p>
        </p:txBody>
      </p:sp>
      <p:pic>
        <p:nvPicPr>
          <p:cNvPr id="110602" name="Picture 10" descr="fleurouvert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175" y="1917700"/>
            <a:ext cx="4400550" cy="2324100"/>
          </a:xfrm>
          <a:prstGeom prst="rect">
            <a:avLst/>
          </a:prstGeom>
          <a:noFill/>
        </p:spPr>
      </p:pic>
      <p:pic>
        <p:nvPicPr>
          <p:cNvPr id="110603" name="Picture 11" descr="petal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1500" y="1773238"/>
            <a:ext cx="2390775" cy="2076450"/>
          </a:xfrm>
          <a:prstGeom prst="rect">
            <a:avLst/>
          </a:prstGeom>
          <a:noFill/>
        </p:spPr>
      </p:pic>
      <p:pic>
        <p:nvPicPr>
          <p:cNvPr id="110604" name="Picture 12" descr="fleurpolle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67175" y="1844675"/>
            <a:ext cx="4362450" cy="2400300"/>
          </a:xfrm>
          <a:prstGeom prst="rect">
            <a:avLst/>
          </a:prstGeom>
          <a:noFill/>
        </p:spPr>
      </p:pic>
      <p:sp>
        <p:nvSpPr>
          <p:cNvPr id="110605" name="Text Box 13"/>
          <p:cNvSpPr txBox="1">
            <a:spLocks noChangeArrowheads="1"/>
          </p:cNvSpPr>
          <p:nvPr/>
        </p:nvSpPr>
        <p:spPr bwMode="auto">
          <a:xfrm>
            <a:off x="7740650" y="1628775"/>
            <a:ext cx="1403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/>
              <a:t>Etamines</a:t>
            </a:r>
          </a:p>
        </p:txBody>
      </p:sp>
      <p:sp>
        <p:nvSpPr>
          <p:cNvPr id="110606" name="Line 14"/>
          <p:cNvSpPr>
            <a:spLocks noChangeShapeType="1"/>
          </p:cNvSpPr>
          <p:nvPr/>
        </p:nvSpPr>
        <p:spPr bwMode="auto">
          <a:xfrm flipH="1">
            <a:off x="7451725" y="1989138"/>
            <a:ext cx="360363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10607" name="Text Box 15"/>
          <p:cNvSpPr txBox="1">
            <a:spLocks noChangeArrowheads="1"/>
          </p:cNvSpPr>
          <p:nvPr/>
        </p:nvSpPr>
        <p:spPr bwMode="auto">
          <a:xfrm>
            <a:off x="4500563" y="2276475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b="1"/>
              <a:t>Pistil</a:t>
            </a:r>
          </a:p>
        </p:txBody>
      </p:sp>
      <p:sp>
        <p:nvSpPr>
          <p:cNvPr id="110608" name="Line 16"/>
          <p:cNvSpPr>
            <a:spLocks noChangeShapeType="1"/>
          </p:cNvSpPr>
          <p:nvPr/>
        </p:nvSpPr>
        <p:spPr bwMode="auto">
          <a:xfrm>
            <a:off x="5508625" y="2493963"/>
            <a:ext cx="863600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0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10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10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1106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0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/>
                                        <p:tgtEl>
                                          <p:spTgt spid="110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0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10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10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605" grpId="0"/>
      <p:bldP spid="110605" grpId="1"/>
      <p:bldP spid="110606" grpId="0" animBg="1"/>
      <p:bldP spid="110606" grpId="1" animBg="1"/>
      <p:bldP spid="110607" grpId="0"/>
      <p:bldP spid="11060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Image1 copy.jpg"/>
          <p:cNvPicPr>
            <a:picLocks noChangeAspect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-196948" y="2982349"/>
            <a:ext cx="5515871" cy="4072598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  <p:sp>
        <p:nvSpPr>
          <p:cNvPr id="109571" name="Text Box 3"/>
          <p:cNvSpPr txBox="1">
            <a:spLocks noChangeArrowheads="1"/>
          </p:cNvSpPr>
          <p:nvPr/>
        </p:nvSpPr>
        <p:spPr bwMode="auto">
          <a:xfrm>
            <a:off x="395288" y="549275"/>
            <a:ext cx="83534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FR" sz="2800" b="1">
                <a:solidFill>
                  <a:srgbClr val="CC0000"/>
                </a:solidFill>
              </a:rPr>
              <a:t>Gregor Mendel 		   </a:t>
            </a:r>
            <a:r>
              <a:rPr lang="fr-FR" sz="2000"/>
              <a:t>Une méthode</a:t>
            </a:r>
            <a:r>
              <a:rPr lang="fr-FR" sz="2800" b="1">
                <a:solidFill>
                  <a:srgbClr val="CC0000"/>
                </a:solidFill>
              </a:rPr>
              <a:t> </a:t>
            </a:r>
            <a:r>
              <a:rPr lang="fr-FR" sz="2000"/>
              <a:t>scientifique rigoureuse</a:t>
            </a:r>
          </a:p>
        </p:txBody>
      </p:sp>
      <p:sp>
        <p:nvSpPr>
          <p:cNvPr id="109574" name="Text Box 6"/>
          <p:cNvSpPr txBox="1">
            <a:spLocks noChangeArrowheads="1"/>
          </p:cNvSpPr>
          <p:nvPr/>
        </p:nvSpPr>
        <p:spPr bwMode="auto">
          <a:xfrm>
            <a:off x="1042988" y="1844675"/>
            <a:ext cx="25209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i="1"/>
              <a:t>« Les plantes doivent posséder des caractères différentiels constants »</a:t>
            </a:r>
          </a:p>
        </p:txBody>
      </p:sp>
      <p:pic>
        <p:nvPicPr>
          <p:cNvPr id="10957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838" y="1746250"/>
            <a:ext cx="4743450" cy="364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9576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275" y="1641475"/>
            <a:ext cx="4859338" cy="389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9577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92500" y="1557338"/>
            <a:ext cx="5257800" cy="425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9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095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9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1095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9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9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1095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9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Image1 copy.jpg"/>
          <p:cNvPicPr>
            <a:picLocks noChangeAspect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-196948" y="2982349"/>
            <a:ext cx="5515871" cy="4072598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  <p:sp>
        <p:nvSpPr>
          <p:cNvPr id="111619" name="Text Box 3"/>
          <p:cNvSpPr txBox="1">
            <a:spLocks noChangeArrowheads="1"/>
          </p:cNvSpPr>
          <p:nvPr/>
        </p:nvSpPr>
        <p:spPr bwMode="auto">
          <a:xfrm>
            <a:off x="395288" y="549275"/>
            <a:ext cx="83534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FR" sz="2800" b="1">
                <a:solidFill>
                  <a:srgbClr val="CC0000"/>
                </a:solidFill>
              </a:rPr>
              <a:t>Gregor Mendel 	        </a:t>
            </a:r>
            <a:r>
              <a:rPr lang="fr-FR" sz="2000"/>
              <a:t>Une exploitation statistique des résultats</a:t>
            </a:r>
          </a:p>
        </p:txBody>
      </p:sp>
      <p:sp>
        <p:nvSpPr>
          <p:cNvPr id="111624" name="Text Box 8"/>
          <p:cNvSpPr txBox="1">
            <a:spLocks noChangeArrowheads="1"/>
          </p:cNvSpPr>
          <p:nvPr/>
        </p:nvSpPr>
        <p:spPr bwMode="auto">
          <a:xfrm>
            <a:off x="539750" y="1844675"/>
            <a:ext cx="3240088" cy="297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Mendel réalise, entre 1858 et 1863, de très nombreuses hybridations entre pois ayant deux </a:t>
            </a:r>
            <a:r>
              <a:rPr lang="fr-FR" i="1"/>
              <a:t>"traits" </a:t>
            </a:r>
            <a:r>
              <a:rPr lang="fr-FR"/>
              <a:t>différents pour un même caractère parmi les 7 répertoriés: c'est ainsi que sur 28 000 plants, il en examine 13 000 et environ 300 000 graines.  </a:t>
            </a:r>
          </a:p>
          <a:p>
            <a:pPr>
              <a:spcBef>
                <a:spcPct val="50000"/>
              </a:spcBef>
            </a:pPr>
            <a:endParaRPr lang="fr-FR"/>
          </a:p>
        </p:txBody>
      </p:sp>
      <p:pic>
        <p:nvPicPr>
          <p:cNvPr id="111625" name="Picture 9" descr="r4_b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363" y="1916113"/>
            <a:ext cx="2990850" cy="3524250"/>
          </a:xfrm>
          <a:prstGeom prst="rect">
            <a:avLst/>
          </a:prstGeom>
          <a:noFill/>
        </p:spPr>
      </p:pic>
      <p:pic>
        <p:nvPicPr>
          <p:cNvPr id="111626" name="Picture 10" descr="r4_b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4663" y="1844675"/>
            <a:ext cx="4333875" cy="3524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16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1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1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Image1 copy.jpg"/>
          <p:cNvPicPr>
            <a:picLocks noChangeAspect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-196948" y="2982349"/>
            <a:ext cx="5515871" cy="4072598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  <p:sp>
        <p:nvSpPr>
          <p:cNvPr id="112643" name="Text Box 3"/>
          <p:cNvSpPr txBox="1">
            <a:spLocks noChangeArrowheads="1"/>
          </p:cNvSpPr>
          <p:nvPr/>
        </p:nvSpPr>
        <p:spPr bwMode="auto">
          <a:xfrm>
            <a:off x="395288" y="549275"/>
            <a:ext cx="83534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FR" sz="2800" b="1">
                <a:solidFill>
                  <a:srgbClr val="CC0000"/>
                </a:solidFill>
              </a:rPr>
              <a:t>Gregor Mendel 	</a:t>
            </a:r>
            <a:endParaRPr lang="fr-FR" sz="2000"/>
          </a:p>
        </p:txBody>
      </p:sp>
      <p:sp>
        <p:nvSpPr>
          <p:cNvPr id="112649" name="Text Box 9"/>
          <p:cNvSpPr txBox="1">
            <a:spLocks noChangeArrowheads="1"/>
          </p:cNvSpPr>
          <p:nvPr/>
        </p:nvSpPr>
        <p:spPr bwMode="auto">
          <a:xfrm>
            <a:off x="468313" y="1484313"/>
            <a:ext cx="345598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dirty="0"/>
              <a:t>La théorie de l’hérédité par mélange ne peut être conservé; un des traits disparaît en </a:t>
            </a:r>
            <a:r>
              <a:rPr lang="fr-FR" dirty="0" smtClean="0"/>
              <a:t>première génération.</a:t>
            </a:r>
            <a:endParaRPr lang="fr-FR" dirty="0"/>
          </a:p>
        </p:txBody>
      </p:sp>
      <p:pic>
        <p:nvPicPr>
          <p:cNvPr id="112650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738" y="1268413"/>
            <a:ext cx="4932362" cy="323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2651" name="Text Box 11"/>
          <p:cNvSpPr txBox="1">
            <a:spLocks noChangeArrowheads="1"/>
          </p:cNvSpPr>
          <p:nvPr/>
        </p:nvSpPr>
        <p:spPr bwMode="auto">
          <a:xfrm>
            <a:off x="3851275" y="4941888"/>
            <a:ext cx="50419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Issue d’un croisement entre un pois à graines lisses et un pois à graines ridées la premiere génération ne presente que des pieds de pois à grains lisses.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Image1 copy.jpg"/>
          <p:cNvPicPr>
            <a:picLocks noChangeAspect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-196948" y="2982349"/>
            <a:ext cx="5515871" cy="4072598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  <p:sp>
        <p:nvSpPr>
          <p:cNvPr id="113667" name="Text Box 3"/>
          <p:cNvSpPr txBox="1">
            <a:spLocks noChangeArrowheads="1"/>
          </p:cNvSpPr>
          <p:nvPr/>
        </p:nvSpPr>
        <p:spPr bwMode="auto">
          <a:xfrm>
            <a:off x="395288" y="549275"/>
            <a:ext cx="83534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FR" sz="2800" b="1">
                <a:solidFill>
                  <a:srgbClr val="CC0000"/>
                </a:solidFill>
              </a:rPr>
              <a:t>Gregor Mendel 	</a:t>
            </a:r>
            <a:endParaRPr lang="fr-FR" sz="2000"/>
          </a:p>
        </p:txBody>
      </p:sp>
      <p:sp>
        <p:nvSpPr>
          <p:cNvPr id="113668" name="Text Box 4"/>
          <p:cNvSpPr txBox="1">
            <a:spLocks noChangeArrowheads="1"/>
          </p:cNvSpPr>
          <p:nvPr/>
        </p:nvSpPr>
        <p:spPr bwMode="auto">
          <a:xfrm>
            <a:off x="468313" y="1484313"/>
            <a:ext cx="3455987" cy="366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dirty="0"/>
              <a:t>La trait qui avait disparu en F1 réapparaît en F2. Il n’avait donc pas disparu mais était masqué.</a:t>
            </a:r>
          </a:p>
          <a:p>
            <a:pPr>
              <a:spcBef>
                <a:spcPct val="50000"/>
              </a:spcBef>
            </a:pPr>
            <a:r>
              <a:rPr lang="fr-FR" dirty="0"/>
              <a:t>Pour un caractère donné il existe donc deux toujours deux traits chez un individu, un dominant et un récessif.</a:t>
            </a:r>
          </a:p>
          <a:p>
            <a:pPr>
              <a:spcBef>
                <a:spcPct val="50000"/>
              </a:spcBef>
            </a:pPr>
            <a:r>
              <a:rPr lang="fr-FR" dirty="0"/>
              <a:t>Chaque trait se transmet intégralement d’une généralisation à l’autre. Il doit </a:t>
            </a:r>
            <a:r>
              <a:rPr lang="fr-FR" dirty="0" err="1"/>
              <a:t>doit</a:t>
            </a:r>
            <a:r>
              <a:rPr lang="fr-FR" dirty="0"/>
              <a:t> exister un support particulaire à ce trait.</a:t>
            </a:r>
          </a:p>
        </p:txBody>
      </p:sp>
      <p:pic>
        <p:nvPicPr>
          <p:cNvPr id="11367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538" y="1125538"/>
            <a:ext cx="3902075" cy="497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3672" name="Text Box 8"/>
          <p:cNvSpPr txBox="1">
            <a:spLocks noChangeArrowheads="1"/>
          </p:cNvSpPr>
          <p:nvPr/>
        </p:nvSpPr>
        <p:spPr bwMode="auto">
          <a:xfrm>
            <a:off x="468313" y="5589588"/>
            <a:ext cx="35274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/>
              <a:t>Hérédité particulaire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3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Image1 copy.jpg"/>
          <p:cNvPicPr>
            <a:picLocks noChangeAspect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-196948" y="2982349"/>
            <a:ext cx="5515871" cy="4072598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  <p:sp>
        <p:nvSpPr>
          <p:cNvPr id="114691" name="Text Box 3"/>
          <p:cNvSpPr txBox="1">
            <a:spLocks noChangeArrowheads="1"/>
          </p:cNvSpPr>
          <p:nvPr/>
        </p:nvSpPr>
        <p:spPr bwMode="auto">
          <a:xfrm>
            <a:off x="395288" y="549275"/>
            <a:ext cx="83534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FR" sz="2800" b="1">
                <a:solidFill>
                  <a:srgbClr val="CC0000"/>
                </a:solidFill>
              </a:rPr>
              <a:t>Gregor Mendel 	</a:t>
            </a:r>
            <a:endParaRPr lang="fr-FR" sz="2000"/>
          </a:p>
        </p:txBody>
      </p:sp>
      <p:pic>
        <p:nvPicPr>
          <p:cNvPr id="114908" name="Picture 2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1484313"/>
            <a:ext cx="7874000" cy="427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</TotalTime>
  <Words>449</Words>
  <Application>Microsoft Office PowerPoint</Application>
  <PresentationFormat>Affichage à l'écran (4:3)</PresentationFormat>
  <Paragraphs>70</Paragraphs>
  <Slides>15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Modèle par défaut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</vt:vector>
  </TitlesOfParts>
  <Company>***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laroche</dc:creator>
  <cp:lastModifiedBy>profil.seven2</cp:lastModifiedBy>
  <cp:revision>31</cp:revision>
  <dcterms:created xsi:type="dcterms:W3CDTF">2007-11-22T10:15:44Z</dcterms:created>
  <dcterms:modified xsi:type="dcterms:W3CDTF">2017-11-23T10:49:47Z</dcterms:modified>
</cp:coreProperties>
</file>